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5" r:id="rId1"/>
  </p:sldMasterIdLst>
  <p:notesMasterIdLst>
    <p:notesMasterId r:id="rId14"/>
  </p:notesMasterIdLst>
  <p:sldIdLst>
    <p:sldId id="256" r:id="rId2"/>
    <p:sldId id="329" r:id="rId3"/>
    <p:sldId id="437" r:id="rId4"/>
    <p:sldId id="438" r:id="rId5"/>
    <p:sldId id="439" r:id="rId6"/>
    <p:sldId id="436" r:id="rId7"/>
    <p:sldId id="444" r:id="rId8"/>
    <p:sldId id="434" r:id="rId9"/>
    <p:sldId id="441" r:id="rId10"/>
    <p:sldId id="443" r:id="rId11"/>
    <p:sldId id="446" r:id="rId12"/>
    <p:sldId id="44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9324" autoAdjust="0"/>
    <p:restoredTop sz="94660"/>
  </p:normalViewPr>
  <p:slideViewPr>
    <p:cSldViewPr snapToGrid="0">
      <p:cViewPr varScale="1">
        <p:scale>
          <a:sx n="98" d="100"/>
          <a:sy n="98" d="100"/>
        </p:scale>
        <p:origin x="232" y="6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5D7D83-D401-9A49-861D-A02E2788C764}" type="datetimeFigureOut">
              <a:rPr lang="en-US" smtClean="0"/>
              <a:t>6/13/24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36AFEF-5B50-AD45-8E89-F62EC9932D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5229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CFC0A6-C05F-7243-B6A2-7907C8B063E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530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CFC0A6-C05F-7243-B6A2-7907C8B063E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7108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CFC0A6-C05F-7243-B6A2-7907C8B063E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8841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CFC0A6-C05F-7243-B6A2-7907C8B063E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0606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CFC0A6-C05F-7243-B6A2-7907C8B063E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47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CFC0A6-C05F-7243-B6A2-7907C8B063E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8302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CFC0A6-C05F-7243-B6A2-7907C8B063E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1949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0E9A4-6E61-4AF5-9711-A3D3136113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47" y="2409479"/>
            <a:ext cx="11391065" cy="893580"/>
          </a:xfrm>
        </p:spPr>
        <p:txBody>
          <a:bodyPr anchor="b">
            <a:normAutofit/>
          </a:bodyPr>
          <a:lstStyle>
            <a:lvl1pPr algn="l">
              <a:defRPr sz="48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59B255B-D275-45F6-ACB5-BBD491BB4A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47" y="3848999"/>
            <a:ext cx="11391065" cy="16557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rgbClr val="FFFFFF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989347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BFABF-0FF7-46A7-A3E7-B6C1EFC20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444445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1B3E0-28C0-49B4-B789-CFB199546E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3547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444445"/>
                </a:solidFill>
              </a:defRPr>
            </a:lvl1pPr>
            <a:lvl2pPr>
              <a:defRPr>
                <a:solidFill>
                  <a:srgbClr val="444445"/>
                </a:solidFill>
              </a:defRPr>
            </a:lvl2pPr>
            <a:lvl3pPr>
              <a:defRPr>
                <a:solidFill>
                  <a:srgbClr val="444445"/>
                </a:solidFill>
              </a:defRPr>
            </a:lvl3pPr>
            <a:lvl4pPr>
              <a:defRPr>
                <a:solidFill>
                  <a:srgbClr val="444445"/>
                </a:solidFill>
              </a:defRPr>
            </a:lvl4pPr>
            <a:lvl5pPr>
              <a:defRPr>
                <a:solidFill>
                  <a:srgbClr val="444445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795192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BFABF-0FF7-46A7-A3E7-B6C1EFC20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1B3E0-28C0-49B4-B789-CFB199546E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3547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95697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BFABF-0FF7-46A7-A3E7-B6C1EFC20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1B3E0-28C0-49B4-B789-CFB199546E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35479"/>
          </a:xfrm>
          <a:prstGeom prst="rect">
            <a:avLst/>
          </a:prstGeom>
        </p:spPr>
        <p:txBody>
          <a:bodyPr/>
          <a:lstStyle>
            <a:lvl1pPr>
              <a:buClr>
                <a:schemeClr val="tx1"/>
              </a:buClr>
              <a:defRPr>
                <a:solidFill>
                  <a:srgbClr val="FFFFFF"/>
                </a:solidFill>
              </a:defRPr>
            </a:lvl1pPr>
            <a:lvl2pPr>
              <a:buClr>
                <a:schemeClr val="tx1"/>
              </a:buClr>
              <a:defRPr>
                <a:solidFill>
                  <a:srgbClr val="FFFFFF"/>
                </a:solidFill>
              </a:defRPr>
            </a:lvl2pPr>
            <a:lvl3pPr>
              <a:buClr>
                <a:schemeClr val="tx1"/>
              </a:buClr>
              <a:defRPr>
                <a:solidFill>
                  <a:srgbClr val="FFFFFF"/>
                </a:solidFill>
              </a:defRPr>
            </a:lvl3pPr>
            <a:lvl4pPr>
              <a:buClr>
                <a:schemeClr val="tx1"/>
              </a:buClr>
              <a:defRPr>
                <a:solidFill>
                  <a:srgbClr val="FFFFFF"/>
                </a:solidFill>
              </a:defRPr>
            </a:lvl4pPr>
            <a:lvl5pPr>
              <a:buClr>
                <a:schemeClr val="tx1"/>
              </a:buCl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0172345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D40C5A8-72D0-4B08-8FDA-49B8D1F97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7514"/>
            <a:ext cx="10515600" cy="6561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E5D9C3-E281-4B14-8306-28D6CE33EC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4"/>
            <a:ext cx="10515600" cy="48421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3256857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007EE5"/>
        </a:buClr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7EE5"/>
        </a:buClr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7EE5"/>
        </a:buClr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7EE5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7EE5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F06F2-AC3E-484E-9926-59D4F59092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7362" y="852144"/>
            <a:ext cx="11391065" cy="917922"/>
          </a:xfrm>
        </p:spPr>
        <p:txBody>
          <a:bodyPr>
            <a:normAutofit/>
          </a:bodyPr>
          <a:lstStyle/>
          <a:p>
            <a:r>
              <a:rPr lang="en-US" dirty="0"/>
              <a:t>Wordle</a:t>
            </a:r>
            <a:r>
              <a:rPr lang="en-US" dirty="0">
                <a:solidFill>
                  <a:schemeClr val="accent1"/>
                </a:solidFill>
              </a:rPr>
              <a:t>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B07687-F068-40FC-84A1-E7860490CA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6509" y="6189265"/>
            <a:ext cx="11391065" cy="434581"/>
          </a:xfrm>
        </p:spPr>
        <p:txBody>
          <a:bodyPr/>
          <a:lstStyle/>
          <a:p>
            <a:r>
              <a:rPr lang="en-US" b="1" dirty="0"/>
              <a:t>Week </a:t>
            </a:r>
            <a:r>
              <a:rPr lang="en-US" b="1" dirty="0">
                <a:solidFill>
                  <a:schemeClr val="accent6"/>
                </a:solidFill>
              </a:rPr>
              <a:t>6</a:t>
            </a:r>
            <a:r>
              <a:rPr lang="en-US" b="1" dirty="0"/>
              <a:t> </a:t>
            </a:r>
            <a:r>
              <a:rPr lang="en-US" dirty="0">
                <a:solidFill>
                  <a:schemeClr val="accent2"/>
                </a:solidFill>
              </a:rPr>
              <a:t>|</a:t>
            </a:r>
            <a:r>
              <a:rPr lang="en-US" dirty="0"/>
              <a:t> Lecture </a:t>
            </a:r>
            <a:r>
              <a:rPr lang="en-US" dirty="0">
                <a:solidFill>
                  <a:schemeClr val="accent6"/>
                </a:solidFill>
              </a:rPr>
              <a:t>3 </a:t>
            </a:r>
            <a:r>
              <a:rPr lang="en-US" dirty="0">
                <a:solidFill>
                  <a:schemeClr val="accent1"/>
                </a:solidFill>
              </a:rPr>
              <a:t>(</a:t>
            </a:r>
            <a:r>
              <a:rPr lang="en-US" dirty="0">
                <a:solidFill>
                  <a:schemeClr val="accent6"/>
                </a:solidFill>
              </a:rPr>
              <a:t>6.3</a:t>
            </a:r>
            <a:r>
              <a:rPr lang="en-US" dirty="0">
                <a:solidFill>
                  <a:schemeClr val="accent1"/>
                </a:solidFill>
              </a:rPr>
              <a:t>)</a:t>
            </a:r>
          </a:p>
        </p:txBody>
      </p:sp>
      <p:pic>
        <p:nvPicPr>
          <p:cNvPr id="10" name="Picture 9" descr="Cartoon of two chairs with arms and legs and a yellow cube with a p on it&#10;&#10;Description automatically generated">
            <a:extLst>
              <a:ext uri="{FF2B5EF4-FFF2-40B4-BE49-F238E27FC236}">
                <a16:creationId xmlns:a16="http://schemas.microsoft.com/office/drawing/2014/main" id="{CC98A1E8-2226-6C79-91EE-6F3D250411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27" t="18619" r="8543" b="8603"/>
          <a:stretch/>
        </p:blipFill>
        <p:spPr>
          <a:xfrm>
            <a:off x="229001" y="1865480"/>
            <a:ext cx="4698299" cy="3947121"/>
          </a:xfrm>
          <a:prstGeom prst="rect">
            <a:avLst/>
          </a:prstGeom>
        </p:spPr>
      </p:pic>
      <p:pic>
        <p:nvPicPr>
          <p:cNvPr id="14" name="Picture 13" descr="A cartoon of a person and person&#10;&#10;Description automatically generated">
            <a:extLst>
              <a:ext uri="{FF2B5EF4-FFF2-40B4-BE49-F238E27FC236}">
                <a16:creationId xmlns:a16="http://schemas.microsoft.com/office/drawing/2014/main" id="{44BECF11-49FF-2A03-7B20-9ACE4A32CC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3891" y="1857504"/>
            <a:ext cx="3045263" cy="3895104"/>
          </a:xfrm>
          <a:prstGeom prst="rect">
            <a:avLst/>
          </a:prstGeom>
        </p:spPr>
      </p:pic>
      <p:pic>
        <p:nvPicPr>
          <p:cNvPr id="4" name="Picture 3" descr="A cartoon of a person talking to a person&#10;&#10;Description automatically generated">
            <a:extLst>
              <a:ext uri="{FF2B5EF4-FFF2-40B4-BE49-F238E27FC236}">
                <a16:creationId xmlns:a16="http://schemas.microsoft.com/office/drawing/2014/main" id="{6BB4BB6E-9706-273F-97ED-FD16B0CD358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34"/>
          <a:stretch/>
        </p:blipFill>
        <p:spPr>
          <a:xfrm>
            <a:off x="8203845" y="1865480"/>
            <a:ext cx="3826401" cy="3887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6432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00930-05E6-C844-87AE-E283724BD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6"/>
                </a:solidFill>
              </a:rPr>
              <a:t>Final Tips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B459D7-9968-3945-AD37-25CB07FF5E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2608" y="1724643"/>
            <a:ext cx="11766783" cy="4769942"/>
          </a:xfrm>
        </p:spPr>
        <p:txBody>
          <a:bodyPr>
            <a:normAutofit/>
          </a:bodyPr>
          <a:lstStyle/>
          <a:p>
            <a:pPr marL="12700" marR="767715">
              <a:lnSpc>
                <a:spcPct val="100000"/>
              </a:lnSpc>
            </a:pPr>
            <a:r>
              <a:rPr lang="en-US" dirty="0"/>
              <a:t>Put yourself in ‘Exam Mode’ when in ‘Study Mode’</a:t>
            </a:r>
          </a:p>
          <a:p>
            <a:pPr marL="12700" marR="767715">
              <a:lnSpc>
                <a:spcPct val="100000"/>
              </a:lnSpc>
            </a:pPr>
            <a:r>
              <a:rPr lang="en-US" dirty="0"/>
              <a:t>Take your time and read questions carefully</a:t>
            </a:r>
          </a:p>
          <a:p>
            <a:pPr marL="12700" marR="767715">
              <a:lnSpc>
                <a:spcPct val="100000"/>
              </a:lnSpc>
            </a:pPr>
            <a:r>
              <a:rPr lang="en-US" spc="-10" dirty="0">
                <a:latin typeface="Segoe UI" panose="020B0502040204020203" pitchFamily="34" charset="0"/>
                <a:cs typeface="Segoe UI" panose="020B0502040204020203" pitchFamily="34" charset="0"/>
              </a:rPr>
              <a:t>Be kind to your TAs</a:t>
            </a:r>
          </a:p>
          <a:p>
            <a:pPr marL="469900" marR="767715" lvl="1">
              <a:lnSpc>
                <a:spcPct val="100000"/>
              </a:lnSpc>
            </a:pPr>
            <a:r>
              <a:rPr lang="en-US" spc="-10" dirty="0">
                <a:latin typeface="Segoe UI" panose="020B0502040204020203" pitchFamily="34" charset="0"/>
                <a:cs typeface="Segoe UI" panose="020B0502040204020203" pitchFamily="34" charset="0"/>
              </a:rPr>
              <a:t>Write legibly and clearly</a:t>
            </a:r>
          </a:p>
          <a:p>
            <a:pPr marL="469900" marR="767715" lvl="1">
              <a:lnSpc>
                <a:spcPct val="100000"/>
              </a:lnSpc>
            </a:pPr>
            <a:r>
              <a:rPr lang="en-US" spc="-10" dirty="0">
                <a:latin typeface="Segoe UI" panose="020B0502040204020203" pitchFamily="34" charset="0"/>
                <a:cs typeface="Segoe UI" panose="020B0502040204020203" pitchFamily="34" charset="0"/>
              </a:rPr>
              <a:t>Use apt comments, including arrows and labels if you need more space to keep writing</a:t>
            </a:r>
          </a:p>
          <a:p>
            <a:pPr marL="12700" marR="767715">
              <a:lnSpc>
                <a:spcPct val="100000"/>
              </a:lnSpc>
            </a:pPr>
            <a:r>
              <a:rPr lang="en-US" spc="-10" dirty="0">
                <a:latin typeface="Segoe UI" panose="020B0502040204020203" pitchFamily="34" charset="0"/>
                <a:cs typeface="Segoe UI" panose="020B0502040204020203" pitchFamily="34" charset="0"/>
              </a:rPr>
              <a:t>Do your best</a:t>
            </a:r>
          </a:p>
          <a:p>
            <a:pPr marL="12700" marR="767715">
              <a:lnSpc>
                <a:spcPct val="100000"/>
              </a:lnSpc>
            </a:pPr>
            <a:r>
              <a:rPr lang="en-US" spc="-10" dirty="0">
                <a:latin typeface="Segoe UI" panose="020B0502040204020203" pitchFamily="34" charset="0"/>
                <a:cs typeface="Segoe UI" panose="020B0502040204020203" pitchFamily="34" charset="0"/>
              </a:rPr>
              <a:t>Stay calm</a:t>
            </a:r>
          </a:p>
          <a:p>
            <a:endParaRPr lang="en-US" dirty="0"/>
          </a:p>
        </p:txBody>
      </p:sp>
      <p:pic>
        <p:nvPicPr>
          <p:cNvPr id="4098" name="Picture 2" descr="Everyone, Stay Calm!">
            <a:extLst>
              <a:ext uri="{FF2B5EF4-FFF2-40B4-BE49-F238E27FC236}">
                <a16:creationId xmlns:a16="http://schemas.microsoft.com/office/drawing/2014/main" id="{33C35A48-7177-29A7-A32A-27C51A2907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8277" y="4258491"/>
            <a:ext cx="4141114" cy="2236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39812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D076C-8B39-86C8-432D-64E949679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Good Luck and Have Fun!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9EAFAD-5F07-DBA5-3207-97455FA7BD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3074" name="Picture 2" descr="Pin on HaHaHehHehHoHoHo">
            <a:extLst>
              <a:ext uri="{FF2B5EF4-FFF2-40B4-BE49-F238E27FC236}">
                <a16:creationId xmlns:a16="http://schemas.microsoft.com/office/drawing/2014/main" id="{15AACCB7-510E-3652-D484-C91024477F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77528"/>
            <a:ext cx="4491247" cy="4670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017F0D43-777C-8446-858C-CC9045D297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1194" y="1677528"/>
            <a:ext cx="5432606" cy="4670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37333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F7D6B-541C-451B-B9D0-1DC0ED94E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How did Josh Wardle store solutions?</a:t>
            </a:r>
          </a:p>
        </p:txBody>
      </p:sp>
      <p:pic>
        <p:nvPicPr>
          <p:cNvPr id="10" name="Content Placeholder 9" descr="A screen shot of a computer&#10;&#10;Description automatically generated">
            <a:extLst>
              <a:ext uri="{FF2B5EF4-FFF2-40B4-BE49-F238E27FC236}">
                <a16:creationId xmlns:a16="http://schemas.microsoft.com/office/drawing/2014/main" id="{199E5402-26F2-9FF2-6DFE-3DE43EC589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8471" y="1962150"/>
            <a:ext cx="5788979" cy="4341735"/>
          </a:xfrm>
        </p:spPr>
      </p:pic>
      <p:pic>
        <p:nvPicPr>
          <p:cNvPr id="5" name="Picture 4" descr="A cartoon of a bear&#10;&#10;Description automatically generated">
            <a:extLst>
              <a:ext uri="{FF2B5EF4-FFF2-40B4-BE49-F238E27FC236}">
                <a16:creationId xmlns:a16="http://schemas.microsoft.com/office/drawing/2014/main" id="{9A9E7C4B-2C03-4D19-746E-EEEA31E650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2" t="57407" r="3418" b="1301"/>
          <a:stretch/>
        </p:blipFill>
        <p:spPr>
          <a:xfrm>
            <a:off x="2696406" y="2579603"/>
            <a:ext cx="3032908" cy="2422540"/>
          </a:xfrm>
          <a:prstGeom prst="rect">
            <a:avLst/>
          </a:prstGeom>
        </p:spPr>
      </p:pic>
      <p:pic>
        <p:nvPicPr>
          <p:cNvPr id="6" name="Picture 5" descr="A cartoon of a bear&#10;&#10;Description automatically generated">
            <a:extLst>
              <a:ext uri="{FF2B5EF4-FFF2-40B4-BE49-F238E27FC236}">
                <a16:creationId xmlns:a16="http://schemas.microsoft.com/office/drawing/2014/main" id="{C8D79E19-5CB1-EC7D-454B-B5E712B03ED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82" r="3722" b="44630"/>
          <a:stretch/>
        </p:blipFill>
        <p:spPr>
          <a:xfrm>
            <a:off x="314550" y="2303723"/>
            <a:ext cx="2381855" cy="2707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2952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F7D6B-541C-451B-B9D0-1DC0ED94E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How did Josh Wardle store solutions?</a:t>
            </a:r>
          </a:p>
        </p:txBody>
      </p:sp>
      <p:pic>
        <p:nvPicPr>
          <p:cNvPr id="10" name="Content Placeholder 9" descr="A screen shot of a computer&#10;&#10;Description automatically generated">
            <a:extLst>
              <a:ext uri="{FF2B5EF4-FFF2-40B4-BE49-F238E27FC236}">
                <a16:creationId xmlns:a16="http://schemas.microsoft.com/office/drawing/2014/main" id="{199E5402-26F2-9FF2-6DFE-3DE43EC589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8471" y="1962150"/>
            <a:ext cx="5788979" cy="4341735"/>
          </a:xfrm>
        </p:spPr>
      </p:pic>
      <p:pic>
        <p:nvPicPr>
          <p:cNvPr id="5" name="Picture 4" descr="A cartoon of a bear&#10;&#10;Description automatically generated">
            <a:extLst>
              <a:ext uri="{FF2B5EF4-FFF2-40B4-BE49-F238E27FC236}">
                <a16:creationId xmlns:a16="http://schemas.microsoft.com/office/drawing/2014/main" id="{9A9E7C4B-2C03-4D19-746E-EEEA31E650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2" t="57407" r="3418" b="1301"/>
          <a:stretch/>
        </p:blipFill>
        <p:spPr>
          <a:xfrm>
            <a:off x="2696406" y="2579603"/>
            <a:ext cx="3032908" cy="2422540"/>
          </a:xfrm>
          <a:prstGeom prst="rect">
            <a:avLst/>
          </a:prstGeom>
        </p:spPr>
      </p:pic>
      <p:pic>
        <p:nvPicPr>
          <p:cNvPr id="6" name="Picture 5" descr="A cartoon of a bear&#10;&#10;Description automatically generated">
            <a:extLst>
              <a:ext uri="{FF2B5EF4-FFF2-40B4-BE49-F238E27FC236}">
                <a16:creationId xmlns:a16="http://schemas.microsoft.com/office/drawing/2014/main" id="{C8D79E19-5CB1-EC7D-454B-B5E712B03ED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82" r="3722" b="44630"/>
          <a:stretch/>
        </p:blipFill>
        <p:spPr>
          <a:xfrm>
            <a:off x="314550" y="2303723"/>
            <a:ext cx="2381855" cy="2707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9862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9A57B-21DC-4557-9D2E-36BBF1E92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Today</a:t>
            </a:r>
            <a:r>
              <a:rPr lang="en-US" b="1" dirty="0">
                <a:solidFill>
                  <a:schemeClr val="accent1"/>
                </a:solidFill>
              </a:rPr>
              <a:t>’</a:t>
            </a:r>
            <a:r>
              <a:rPr lang="en-US" b="1" dirty="0"/>
              <a:t>s 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B50049-8F6C-4DF3-BA59-31343B218C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5105" y="1903610"/>
            <a:ext cx="6993835" cy="3766793"/>
          </a:xfrm>
        </p:spPr>
        <p:txBody>
          <a:bodyPr>
            <a:normAutofit/>
          </a:bodyPr>
          <a:lstStyle/>
          <a:p>
            <a:r>
              <a:rPr lang="en-US" b="1" dirty="0"/>
              <a:t>Feedback from grading TAs</a:t>
            </a:r>
          </a:p>
          <a:p>
            <a:r>
              <a:rPr lang="en-US" b="1" dirty="0"/>
              <a:t>Common mistakes</a:t>
            </a:r>
          </a:p>
          <a:p>
            <a:r>
              <a:rPr lang="en-US" b="1" dirty="0"/>
              <a:t>Marking scheme tips</a:t>
            </a:r>
          </a:p>
          <a:p>
            <a:r>
              <a:rPr lang="en-US" b="1" dirty="0"/>
              <a:t>Final tips</a:t>
            </a:r>
          </a:p>
          <a:p>
            <a:r>
              <a:rPr lang="en-US" b="1" dirty="0"/>
              <a:t>Hack Your Brain</a:t>
            </a:r>
          </a:p>
          <a:p>
            <a:r>
              <a:rPr lang="en-US" b="1" dirty="0"/>
              <a:t>Wordle!</a:t>
            </a:r>
          </a:p>
          <a:p>
            <a:endParaRPr lang="en-US" b="1" dirty="0"/>
          </a:p>
        </p:txBody>
      </p:sp>
      <p:pic>
        <p:nvPicPr>
          <p:cNvPr id="1026" name="Picture 2" descr="Drake Hotline Bling Meme Generator - Imgflip">
            <a:extLst>
              <a:ext uri="{FF2B5EF4-FFF2-40B4-BE49-F238E27FC236}">
                <a16:creationId xmlns:a16="http://schemas.microsoft.com/office/drawing/2014/main" id="{78B31FB6-3A08-9517-BD04-B08FB9DEA2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1350" y="734155"/>
            <a:ext cx="5704935" cy="5704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B2EC6F-42A3-1712-1562-1D1352A1E097}"/>
              </a:ext>
            </a:extLst>
          </p:cNvPr>
          <p:cNvSpPr txBox="1"/>
          <p:nvPr/>
        </p:nvSpPr>
        <p:spPr>
          <a:xfrm>
            <a:off x="9083817" y="1427522"/>
            <a:ext cx="286129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200" dirty="0">
                <a:solidFill>
                  <a:schemeClr val="bg1"/>
                </a:solidFill>
                <a:latin typeface="Impact" panose="020B0806030902050204" pitchFamily="34" charset="0"/>
              </a:rPr>
              <a:t>STRESSING OVER</a:t>
            </a:r>
          </a:p>
          <a:p>
            <a:pPr algn="ctr"/>
            <a:r>
              <a:rPr lang="en-CA" sz="3200" dirty="0">
                <a:solidFill>
                  <a:schemeClr val="bg1"/>
                </a:solidFill>
                <a:latin typeface="Impact" panose="020B0806030902050204" pitchFamily="34" charset="0"/>
              </a:rPr>
              <a:t>CONTENT AND</a:t>
            </a:r>
            <a:br>
              <a:rPr lang="en-CA" sz="3200" dirty="0">
                <a:solidFill>
                  <a:schemeClr val="bg1"/>
                </a:solidFill>
                <a:latin typeface="Impact" panose="020B0806030902050204" pitchFamily="34" charset="0"/>
              </a:rPr>
            </a:br>
            <a:r>
              <a:rPr lang="en-CA" sz="3200" dirty="0">
                <a:solidFill>
                  <a:schemeClr val="bg1"/>
                </a:solidFill>
                <a:latin typeface="Impact" panose="020B0806030902050204" pitchFamily="34" charset="0"/>
              </a:rPr>
              <a:t>EXAMPLES</a:t>
            </a:r>
          </a:p>
          <a:p>
            <a:pPr algn="ctr"/>
            <a:endParaRPr lang="en-CA" sz="32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551949-A5C8-6868-8618-855B38ED0081}"/>
              </a:ext>
            </a:extLst>
          </p:cNvPr>
          <p:cNvSpPr txBox="1"/>
          <p:nvPr/>
        </p:nvSpPr>
        <p:spPr>
          <a:xfrm>
            <a:off x="9376974" y="4425748"/>
            <a:ext cx="227498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3200" dirty="0">
                <a:solidFill>
                  <a:schemeClr val="bg1"/>
                </a:solidFill>
                <a:latin typeface="Impact" panose="020B0806030902050204" pitchFamily="34" charset="0"/>
              </a:rPr>
              <a:t>EXAM</a:t>
            </a:r>
            <a:br>
              <a:rPr lang="en-CA" sz="3200" dirty="0">
                <a:solidFill>
                  <a:schemeClr val="bg1"/>
                </a:solidFill>
                <a:latin typeface="Impact" panose="020B0806030902050204" pitchFamily="34" charset="0"/>
              </a:rPr>
            </a:br>
            <a:r>
              <a:rPr lang="en-CA" sz="3200" dirty="0">
                <a:solidFill>
                  <a:schemeClr val="bg1"/>
                </a:solidFill>
                <a:latin typeface="Impact" panose="020B0806030902050204" pitchFamily="34" charset="0"/>
              </a:rPr>
              <a:t>SUCCESS 101</a:t>
            </a:r>
          </a:p>
        </p:txBody>
      </p:sp>
    </p:spTree>
    <p:extLst>
      <p:ext uri="{BB962C8B-B14F-4D97-AF65-F5344CB8AC3E}">
        <p14:creationId xmlns:p14="http://schemas.microsoft.com/office/powerpoint/2010/main" val="1022603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00930-05E6-C844-87AE-E283724BD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6"/>
                </a:solidFill>
              </a:rPr>
              <a:t>Feedback from Graders – Trust your gut!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B459D7-9968-3945-AD37-25CB07FF5E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2608" y="1503926"/>
            <a:ext cx="11766783" cy="4769942"/>
          </a:xfrm>
        </p:spPr>
        <p:txBody>
          <a:bodyPr>
            <a:normAutofit/>
          </a:bodyPr>
          <a:lstStyle/>
          <a:p>
            <a:pPr marL="12700" marR="767715">
              <a:lnSpc>
                <a:spcPct val="100000"/>
              </a:lnSpc>
            </a:pPr>
            <a:r>
              <a:rPr lang="en-CA" dirty="0"/>
              <a:t>Students ended up erasing/crossing out correct (or more correct) outputs when they revisited the question.</a:t>
            </a:r>
          </a:p>
          <a:p>
            <a:pPr marL="12700" marR="767715">
              <a:lnSpc>
                <a:spcPct val="100000"/>
              </a:lnSpc>
            </a:pPr>
            <a:r>
              <a:rPr lang="en-CA" spc="-10" dirty="0">
                <a:latin typeface="Segoe UI" panose="020B0502040204020203" pitchFamily="34" charset="0"/>
                <a:cs typeface="Segoe UI" panose="020B0502040204020203" pitchFamily="34" charset="0"/>
              </a:rPr>
              <a:t>“L</a:t>
            </a:r>
            <a:r>
              <a:rPr lang="en-CA" dirty="0"/>
              <a:t>et them know to trust their guts the first time around, a lot of the time their instincts are right, and it really sucks when I can't give them marks because they doubted themselves”</a:t>
            </a:r>
            <a:endParaRPr lang="en-US" spc="-1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12700" marR="767715">
              <a:lnSpc>
                <a:spcPct val="100000"/>
              </a:lnSpc>
            </a:pPr>
            <a:endParaRPr lang="en-US" spc="-1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dirty="0"/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5BD67F30-FE37-07B3-7B27-1FD1B177B1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0496" y="4020327"/>
            <a:ext cx="3271007" cy="2449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7571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00930-05E6-C844-87AE-E283724BD9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9490"/>
            <a:ext cx="10515600" cy="656148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6"/>
                </a:solidFill>
              </a:rPr>
              <a:t>Feedback from Graders – Syntax is important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B459D7-9968-3945-AD37-25CB07FF5E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2608" y="1245638"/>
            <a:ext cx="11766783" cy="4769942"/>
          </a:xfrm>
        </p:spPr>
        <p:txBody>
          <a:bodyPr>
            <a:normAutofit/>
          </a:bodyPr>
          <a:lstStyle/>
          <a:p>
            <a:pPr marL="12700" marR="767715">
              <a:lnSpc>
                <a:spcPct val="100000"/>
              </a:lnSpc>
            </a:pPr>
            <a:r>
              <a:rPr lang="en-CA" sz="2400" dirty="0"/>
              <a:t>“I would say the best advice is to write your functions without syntax errors… they give bad impressions to graders”</a:t>
            </a:r>
          </a:p>
          <a:p>
            <a:pPr marL="12700" marR="767715">
              <a:lnSpc>
                <a:spcPct val="100000"/>
              </a:lnSpc>
            </a:pPr>
            <a:r>
              <a:rPr lang="en-CA" sz="2400" dirty="0"/>
              <a:t>I know for some parts it’s not easy to avoid syntax errors.  However, it’s hard to give many partial points when there are MANY trivial syntax errors:</a:t>
            </a:r>
          </a:p>
          <a:p>
            <a:pPr marL="469900" marR="767715" lvl="1">
              <a:lnSpc>
                <a:spcPct val="100000"/>
              </a:lnSpc>
            </a:pPr>
            <a:r>
              <a:rPr lang="en-CA" sz="2000" dirty="0"/>
              <a:t>Missing colons</a:t>
            </a:r>
          </a:p>
          <a:p>
            <a:pPr marL="469900" marR="767715" lvl="1">
              <a:lnSpc>
                <a:spcPct val="100000"/>
              </a:lnSpc>
            </a:pPr>
            <a:r>
              <a:rPr lang="en-CA" sz="2000" dirty="0"/>
              <a:t>Using = instead of ==</a:t>
            </a:r>
          </a:p>
          <a:p>
            <a:pPr marL="469900" marR="767715" lvl="1">
              <a:lnSpc>
                <a:spcPct val="100000"/>
              </a:lnSpc>
            </a:pPr>
            <a:r>
              <a:rPr lang="en-CA" sz="2000" dirty="0"/>
              <a:t>Indentations</a:t>
            </a:r>
          </a:p>
          <a:p>
            <a:pPr marL="469900" marR="767715" lvl="1">
              <a:lnSpc>
                <a:spcPct val="100000"/>
              </a:lnSpc>
            </a:pPr>
            <a:r>
              <a:rPr lang="en-CA" sz="2000" dirty="0"/>
              <a:t>Incorrect function calls </a:t>
            </a:r>
          </a:p>
          <a:p>
            <a:pPr marL="469900" marR="767715" lvl="1">
              <a:lnSpc>
                <a:spcPct val="100000"/>
              </a:lnSpc>
            </a:pPr>
            <a:r>
              <a:rPr lang="en-CA" sz="2000" dirty="0"/>
              <a:t>(i.e., sleep(</a:t>
            </a:r>
            <a:r>
              <a:rPr lang="en-CA" sz="2000" dirty="0" err="1"/>
              <a:t>wait_sec</a:t>
            </a:r>
            <a:r>
              <a:rPr lang="en-CA" sz="2000" dirty="0"/>
              <a:t>) instead of </a:t>
            </a:r>
            <a:r>
              <a:rPr lang="en-CA" sz="2000" dirty="0" err="1"/>
              <a:t>time.sleep</a:t>
            </a:r>
            <a:r>
              <a:rPr lang="en-CA" sz="2000" dirty="0"/>
              <a:t>(</a:t>
            </a:r>
            <a:r>
              <a:rPr lang="en-CA" sz="2000" dirty="0" err="1"/>
              <a:t>wait_sec</a:t>
            </a:r>
            <a:r>
              <a:rPr lang="en-CA" sz="2000" dirty="0"/>
              <a:t>))</a:t>
            </a:r>
          </a:p>
        </p:txBody>
      </p:sp>
      <p:pic>
        <p:nvPicPr>
          <p:cNvPr id="2050" name="Picture 2" descr="python Memes &amp; GIFs - Imgflip">
            <a:extLst>
              <a:ext uri="{FF2B5EF4-FFF2-40B4-BE49-F238E27FC236}">
                <a16:creationId xmlns:a16="http://schemas.microsoft.com/office/drawing/2014/main" id="{CC4A1435-62E7-C9E1-20BE-C32BD9EE0B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0849" y="2936631"/>
            <a:ext cx="4272951" cy="3735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75436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00930-05E6-C844-87AE-E283724BD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6"/>
                </a:solidFill>
              </a:rPr>
              <a:t>Feedback from Graders – Keep it simple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B459D7-9968-3945-AD37-25CB07FF5E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2608" y="1724643"/>
            <a:ext cx="11766783" cy="4769942"/>
          </a:xfrm>
        </p:spPr>
        <p:txBody>
          <a:bodyPr>
            <a:normAutofit/>
          </a:bodyPr>
          <a:lstStyle/>
          <a:p>
            <a:pPr marL="12700" marR="767715">
              <a:lnSpc>
                <a:spcPct val="100000"/>
              </a:lnSpc>
            </a:pPr>
            <a:r>
              <a:rPr lang="en-CA" dirty="0"/>
              <a:t>“I think students confused themselves by over-complicating the problem.”</a:t>
            </a:r>
          </a:p>
          <a:p>
            <a:pPr marL="12700" marR="767715">
              <a:lnSpc>
                <a:spcPct val="100000"/>
              </a:lnSpc>
            </a:pPr>
            <a:r>
              <a:rPr lang="en-CA" dirty="0"/>
              <a:t>For Q3 (the ‘if’ statement problem), students used several loops that were not needed</a:t>
            </a:r>
          </a:p>
          <a:p>
            <a:pPr marL="12700" marR="767715">
              <a:lnSpc>
                <a:spcPct val="100000"/>
              </a:lnSpc>
            </a:pPr>
            <a:r>
              <a:rPr lang="en-CA" dirty="0"/>
              <a:t>For Q5, you just needed to write the math equation inside a single while loop.  Students over-complicated this in different ways, finding many complex ways to replicate the equation that was already given (ex: how to flip the negative sign for each term)</a:t>
            </a:r>
          </a:p>
          <a:p>
            <a:pPr marL="0" marR="767715" indent="0">
              <a:lnSpc>
                <a:spcPct val="100000"/>
              </a:lnSpc>
              <a:buNone/>
            </a:pPr>
            <a:br>
              <a:rPr lang="en-CA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01325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00930-05E6-C844-87AE-E283724BD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6"/>
                </a:solidFill>
              </a:rPr>
              <a:t>Feedback from Graders – Read carefully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B459D7-9968-3945-AD37-25CB07FF5E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2608" y="1724643"/>
            <a:ext cx="11766783" cy="4769942"/>
          </a:xfrm>
        </p:spPr>
        <p:txBody>
          <a:bodyPr>
            <a:normAutofit fontScale="92500" lnSpcReduction="20000"/>
          </a:bodyPr>
          <a:lstStyle/>
          <a:p>
            <a:pPr marL="12700" marR="767715">
              <a:lnSpc>
                <a:spcPct val="100000"/>
              </a:lnSpc>
            </a:pPr>
            <a:r>
              <a:rPr lang="en-CA" dirty="0"/>
              <a:t>Many students ignored the type contract within the docstring indicating the type of variable to return.  </a:t>
            </a:r>
          </a:p>
          <a:p>
            <a:pPr marL="12700" marR="767715">
              <a:lnSpc>
                <a:spcPct val="100000"/>
              </a:lnSpc>
            </a:pPr>
            <a:r>
              <a:rPr lang="en-CA" dirty="0"/>
              <a:t>Pay attention to all docstrings and the type contract</a:t>
            </a:r>
          </a:p>
          <a:p>
            <a:pPr marL="12700" marR="767715">
              <a:lnSpc>
                <a:spcPct val="100000"/>
              </a:lnSpc>
            </a:pPr>
            <a:r>
              <a:rPr lang="en-CA" sz="2200" dirty="0"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(str) -&gt; float</a:t>
            </a:r>
          </a:p>
          <a:p>
            <a:pPr marL="12700" marR="767715">
              <a:lnSpc>
                <a:spcPct val="100000"/>
              </a:lnSpc>
            </a:pPr>
            <a:r>
              <a:rPr lang="en-CA" sz="2200" dirty="0"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(str, bool) -&gt; None</a:t>
            </a:r>
          </a:p>
          <a:p>
            <a:pPr marL="12700" marR="767715">
              <a:lnSpc>
                <a:spcPct val="100000"/>
              </a:lnSpc>
            </a:pPr>
            <a:r>
              <a:rPr lang="en-CA" sz="2200" dirty="0">
                <a:latin typeface="Courier New" panose="02070309020205020404" pitchFamily="49" charset="0"/>
                <a:ea typeface="Times New Roman" panose="02020603050405020304" pitchFamily="18" charset="0"/>
              </a:rPr>
              <a:t>(</a:t>
            </a:r>
            <a:r>
              <a:rPr lang="en-CA" sz="2200" dirty="0" err="1">
                <a:latin typeface="Courier New" panose="02070309020205020404" pitchFamily="49" charset="0"/>
                <a:ea typeface="Times New Roman" panose="02020603050405020304" pitchFamily="18" charset="0"/>
              </a:rPr>
              <a:t>ClassName</a:t>
            </a:r>
            <a:r>
              <a:rPr lang="en-CA" sz="2200" dirty="0">
                <a:latin typeface="Courier New" panose="02070309020205020404" pitchFamily="49" charset="0"/>
                <a:ea typeface="Times New Roman" panose="02020603050405020304" pitchFamily="18" charset="0"/>
              </a:rPr>
              <a:t>) -&gt; str</a:t>
            </a:r>
          </a:p>
          <a:p>
            <a:pPr marL="12700" marR="767715">
              <a:lnSpc>
                <a:spcPct val="100000"/>
              </a:lnSpc>
            </a:pPr>
            <a:r>
              <a:rPr lang="en-CA" sz="2200" dirty="0"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(</a:t>
            </a:r>
            <a:r>
              <a:rPr lang="en-CA" sz="2200" dirty="0" err="1"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ClassName</a:t>
            </a:r>
            <a:r>
              <a:rPr lang="en-CA" sz="2200" dirty="0"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, str) -&gt; None</a:t>
            </a:r>
          </a:p>
          <a:p>
            <a:pPr marL="12700" marR="767715">
              <a:lnSpc>
                <a:spcPct val="100000"/>
              </a:lnSpc>
            </a:pPr>
            <a:r>
              <a:rPr lang="en-CA" sz="2200" dirty="0"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(</a:t>
            </a:r>
            <a:r>
              <a:rPr lang="en-CA" sz="2200" dirty="0" err="1"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dict</a:t>
            </a:r>
            <a:r>
              <a:rPr lang="en-CA" sz="2200" dirty="0"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 of {int : list of str) -&gt; </a:t>
            </a:r>
            <a:r>
              <a:rPr lang="en-CA" sz="2200" dirty="0" err="1"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dict</a:t>
            </a:r>
            <a:r>
              <a:rPr lang="en-CA" sz="2200" dirty="0"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 of {str : list of int}</a:t>
            </a:r>
            <a:r>
              <a:rPr lang="en-CA" sz="2200" dirty="0">
                <a:effectLst/>
              </a:rPr>
              <a:t> </a:t>
            </a:r>
          </a:p>
          <a:p>
            <a:pPr marL="12700" marR="767715">
              <a:lnSpc>
                <a:spcPct val="100000"/>
              </a:lnSpc>
            </a:pPr>
            <a:endParaRPr lang="en-CA" sz="2200" dirty="0">
              <a:effectLst/>
            </a:endParaRPr>
          </a:p>
          <a:p>
            <a:pPr marL="12700" marR="767715">
              <a:lnSpc>
                <a:spcPct val="100000"/>
              </a:lnSpc>
            </a:pPr>
            <a:endParaRPr lang="en-CA" sz="1800" dirty="0">
              <a:effectLst/>
              <a:latin typeface="Courier New" panose="02070309020205020404" pitchFamily="49" charset="0"/>
              <a:ea typeface="Times New Roman" panose="02020603050405020304" pitchFamily="18" charset="0"/>
            </a:endParaRPr>
          </a:p>
          <a:p>
            <a:pPr marL="0" marR="767715" indent="0">
              <a:lnSpc>
                <a:spcPct val="100000"/>
              </a:lnSpc>
              <a:buNone/>
            </a:pPr>
            <a:br>
              <a:rPr lang="en-CA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84685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00930-05E6-C844-87AE-E283724BD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6"/>
                </a:solidFill>
              </a:rPr>
              <a:t>Marking Scheme Tips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B459D7-9968-3945-AD37-25CB07FF5E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2608" y="1724643"/>
            <a:ext cx="11766783" cy="4769942"/>
          </a:xfrm>
        </p:spPr>
        <p:txBody>
          <a:bodyPr>
            <a:normAutofit/>
          </a:bodyPr>
          <a:lstStyle/>
          <a:p>
            <a:pPr marL="12700" marR="767715">
              <a:lnSpc>
                <a:spcPct val="100000"/>
              </a:lnSpc>
            </a:pPr>
            <a:r>
              <a:rPr lang="en-US" dirty="0"/>
              <a:t>Common trends</a:t>
            </a:r>
          </a:p>
          <a:p>
            <a:pPr marL="469900" marR="767715" lvl="1">
              <a:lnSpc>
                <a:spcPct val="100000"/>
              </a:lnSpc>
            </a:pPr>
            <a:r>
              <a:rPr lang="en-US" spc="-10" dirty="0">
                <a:latin typeface="Segoe UI" panose="020B0502040204020203" pitchFamily="34" charset="0"/>
                <a:cs typeface="Segoe UI" panose="020B0502040204020203" pitchFamily="34" charset="0"/>
              </a:rPr>
              <a:t>Correctly imports any necessary modules</a:t>
            </a:r>
          </a:p>
          <a:p>
            <a:pPr marL="469900" marR="767715" lvl="1">
              <a:lnSpc>
                <a:spcPct val="100000"/>
              </a:lnSpc>
            </a:pPr>
            <a:r>
              <a:rPr lang="en-US" spc="-10" dirty="0">
                <a:latin typeface="Segoe UI" panose="020B0502040204020203" pitchFamily="34" charset="0"/>
                <a:cs typeface="Segoe UI" panose="020B0502040204020203" pitchFamily="34" charset="0"/>
              </a:rPr>
              <a:t>Returns what the docstring says to return</a:t>
            </a:r>
          </a:p>
          <a:p>
            <a:pPr marL="469900" marR="767715" lvl="1">
              <a:lnSpc>
                <a:spcPct val="100000"/>
              </a:lnSpc>
            </a:pPr>
            <a:r>
              <a:rPr lang="en-US" spc="-10" dirty="0">
                <a:latin typeface="Segoe UI" panose="020B0502040204020203" pitchFamily="34" charset="0"/>
                <a:cs typeface="Segoe UI" panose="020B0502040204020203" pitchFamily="34" charset="0"/>
              </a:rPr>
              <a:t>Completes any necessary conversions (such as with input function)</a:t>
            </a:r>
          </a:p>
          <a:p>
            <a:pPr marL="469900" marR="767715" lvl="1">
              <a:lnSpc>
                <a:spcPct val="100000"/>
              </a:lnSpc>
            </a:pPr>
            <a:r>
              <a:rPr lang="en-US" spc="-10" dirty="0">
                <a:latin typeface="Segoe UI" panose="020B0502040204020203" pitchFamily="34" charset="0"/>
                <a:cs typeface="Segoe UI" panose="020B0502040204020203" pitchFamily="34" charset="0"/>
              </a:rPr>
              <a:t>Defines some accumulator variable (if you need to return some new data structure)</a:t>
            </a:r>
          </a:p>
          <a:p>
            <a:pPr marL="469900" marR="767715" lvl="1">
              <a:lnSpc>
                <a:spcPct val="100000"/>
              </a:lnSpc>
            </a:pPr>
            <a:r>
              <a:rPr lang="en-US" spc="-10" dirty="0">
                <a:latin typeface="Segoe UI" panose="020B0502040204020203" pitchFamily="34" charset="0"/>
                <a:cs typeface="Segoe UI" panose="020B0502040204020203" pitchFamily="34" charset="0"/>
              </a:rPr>
              <a:t>Correct conditional logic (including loops and if statements)</a:t>
            </a:r>
          </a:p>
          <a:p>
            <a:pPr marL="469900" marR="767715" lvl="1">
              <a:lnSpc>
                <a:spcPct val="100000"/>
              </a:lnSpc>
            </a:pPr>
            <a:r>
              <a:rPr lang="en-US" spc="-10" dirty="0">
                <a:latin typeface="Segoe UI" panose="020B0502040204020203" pitchFamily="34" charset="0"/>
                <a:cs typeface="Segoe UI" panose="020B0502040204020203" pitchFamily="34" charset="0"/>
              </a:rPr>
              <a:t>Comments help explain yourself, especially when you forget a method or how to use it</a:t>
            </a:r>
          </a:p>
          <a:p>
            <a:pPr marL="12700" marR="767715">
              <a:lnSpc>
                <a:spcPct val="100000"/>
              </a:lnSpc>
            </a:pPr>
            <a:endParaRPr lang="en-US" spc="-1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79093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00930-05E6-C844-87AE-E283724BD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6"/>
                </a:solidFill>
              </a:rPr>
              <a:t>Hack Your Brain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B459D7-9968-3945-AD37-25CB07FF5E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2608" y="1724643"/>
            <a:ext cx="11766783" cy="4769942"/>
          </a:xfrm>
        </p:spPr>
        <p:txBody>
          <a:bodyPr>
            <a:normAutofit/>
          </a:bodyPr>
          <a:lstStyle/>
          <a:p>
            <a:pPr marL="12700" marR="767715">
              <a:lnSpc>
                <a:spcPct val="100000"/>
              </a:lnSpc>
            </a:pPr>
            <a:r>
              <a:rPr lang="en-US" dirty="0"/>
              <a:t>Stress increases cortisol levels in your brain</a:t>
            </a:r>
            <a:endParaRPr lang="en-US" spc="-1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12700" marR="767715">
              <a:lnSpc>
                <a:spcPct val="100000"/>
              </a:lnSpc>
            </a:pPr>
            <a:r>
              <a:rPr lang="en-US" spc="-10" dirty="0">
                <a:latin typeface="Segoe UI" panose="020B0502040204020203" pitchFamily="34" charset="0"/>
                <a:cs typeface="Segoe UI" panose="020B0502040204020203" pitchFamily="34" charset="0"/>
              </a:rPr>
              <a:t>Cortisol fits into your memory receptors</a:t>
            </a:r>
          </a:p>
          <a:p>
            <a:pPr marL="12700" marR="767715">
              <a:lnSpc>
                <a:spcPct val="100000"/>
              </a:lnSpc>
            </a:pPr>
            <a:r>
              <a:rPr lang="en-US" spc="-10" dirty="0">
                <a:latin typeface="Segoe UI" panose="020B0502040204020203" pitchFamily="34" charset="0"/>
                <a:cs typeface="Segoe UI" panose="020B0502040204020203" pitchFamily="34" charset="0"/>
              </a:rPr>
              <a:t>Impairs memory recall, while promoting memory formation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1152AB-0FC7-E333-94AC-E60F145946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558" y="3586133"/>
            <a:ext cx="3582394" cy="2708290"/>
          </a:xfrm>
          <a:prstGeom prst="rect">
            <a:avLst/>
          </a:prstGeom>
        </p:spPr>
      </p:pic>
      <p:sp>
        <p:nvSpPr>
          <p:cNvPr id="5" name="Pie 4">
            <a:extLst>
              <a:ext uri="{FF2B5EF4-FFF2-40B4-BE49-F238E27FC236}">
                <a16:creationId xmlns:a16="http://schemas.microsoft.com/office/drawing/2014/main" id="{7D555DEC-CB24-BC07-C0ED-BD953933A367}"/>
              </a:ext>
            </a:extLst>
          </p:cNvPr>
          <p:cNvSpPr/>
          <p:nvPr/>
        </p:nvSpPr>
        <p:spPr>
          <a:xfrm rot="2700000">
            <a:off x="5290657" y="3979841"/>
            <a:ext cx="1900989" cy="1900989"/>
          </a:xfrm>
          <a:prstGeom prst="pi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6" name="Teardrop 5">
            <a:extLst>
              <a:ext uri="{FF2B5EF4-FFF2-40B4-BE49-F238E27FC236}">
                <a16:creationId xmlns:a16="http://schemas.microsoft.com/office/drawing/2014/main" id="{7AB120AF-9D69-36D8-E66E-060DBBEE91F4}"/>
              </a:ext>
            </a:extLst>
          </p:cNvPr>
          <p:cNvSpPr/>
          <p:nvPr/>
        </p:nvSpPr>
        <p:spPr>
          <a:xfrm rot="13500000">
            <a:off x="6592497" y="4081533"/>
            <a:ext cx="1696453" cy="1696453"/>
          </a:xfrm>
          <a:prstGeom prst="teardrop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Teardrop 6">
            <a:extLst>
              <a:ext uri="{FF2B5EF4-FFF2-40B4-BE49-F238E27FC236}">
                <a16:creationId xmlns:a16="http://schemas.microsoft.com/office/drawing/2014/main" id="{1FF3985E-B25F-3A15-5B0C-DEB4F4C8DBCF}"/>
              </a:ext>
            </a:extLst>
          </p:cNvPr>
          <p:cNvSpPr/>
          <p:nvPr/>
        </p:nvSpPr>
        <p:spPr>
          <a:xfrm rot="13500000">
            <a:off x="6592496" y="4081532"/>
            <a:ext cx="1696453" cy="1696453"/>
          </a:xfrm>
          <a:prstGeom prst="teardrop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4F98A5-0C80-4B0C-2351-5E86F8C158DC}"/>
              </a:ext>
            </a:extLst>
          </p:cNvPr>
          <p:cNvSpPr txBox="1"/>
          <p:nvPr/>
        </p:nvSpPr>
        <p:spPr>
          <a:xfrm>
            <a:off x="6519383" y="884077"/>
            <a:ext cx="5138971" cy="584775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CA" sz="3200" dirty="0"/>
              <a:t>TLDR: Be chill.  Don’t stress.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54AC6D-18F9-7D24-C065-0ED28884ED2D}"/>
              </a:ext>
            </a:extLst>
          </p:cNvPr>
          <p:cNvSpPr txBox="1"/>
          <p:nvPr/>
        </p:nvSpPr>
        <p:spPr>
          <a:xfrm>
            <a:off x="4896949" y="6197036"/>
            <a:ext cx="4056623" cy="369332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CA" dirty="0"/>
              <a:t>One of your many memory receptors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EB263A6-F231-7364-C9F0-B5A50B42B81A}"/>
              </a:ext>
            </a:extLst>
          </p:cNvPr>
          <p:cNvCxnSpPr>
            <a:stCxn id="8" idx="0"/>
          </p:cNvCxnSpPr>
          <p:nvPr/>
        </p:nvCxnSpPr>
        <p:spPr>
          <a:xfrm flipH="1" flipV="1">
            <a:off x="6711351" y="5814204"/>
            <a:ext cx="213910" cy="38283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2737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9" grpId="0" animBg="1"/>
    </p:bldLst>
  </p:timing>
</p:sld>
</file>

<file path=ppt/theme/theme1.xml><?xml version="1.0" encoding="utf-8"?>
<a:theme xmlns:a="http://schemas.openxmlformats.org/drawingml/2006/main" name="APS106_PPTX_Theme">
  <a:themeElements>
    <a:clrScheme name="Custom 5">
      <a:dk1>
        <a:srgbClr val="444445"/>
      </a:dk1>
      <a:lt1>
        <a:srgbClr val="000000"/>
      </a:lt1>
      <a:dk2>
        <a:srgbClr val="7B8994"/>
      </a:dk2>
      <a:lt2>
        <a:srgbClr val="3D464D"/>
      </a:lt2>
      <a:accent1>
        <a:srgbClr val="017EE5"/>
      </a:accent1>
      <a:accent2>
        <a:srgbClr val="017EE5"/>
      </a:accent2>
      <a:accent3>
        <a:srgbClr val="017EE5"/>
      </a:accent3>
      <a:accent4>
        <a:srgbClr val="7B8994"/>
      </a:accent4>
      <a:accent5>
        <a:srgbClr val="7B8994"/>
      </a:accent5>
      <a:accent6>
        <a:srgbClr val="FF9933"/>
      </a:accent6>
      <a:hlink>
        <a:srgbClr val="3D464D"/>
      </a:hlink>
      <a:folHlink>
        <a:srgbClr val="3D464D"/>
      </a:folHlink>
    </a:clrScheme>
    <a:fontScheme name="Custom 1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PS106_PPTX_Theme" id="{D71ABBE9-7E6D-4E30-BD8F-2EB61EB32A2D}" vid="{056030BA-02C6-4208-ACCE-F1B550CC0AA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APS106_PPTX_Theme</Template>
  <TotalTime>26881</TotalTime>
  <Words>545</Words>
  <Application>Microsoft Macintosh PowerPoint</Application>
  <PresentationFormat>Widescreen</PresentationFormat>
  <Paragraphs>71</Paragraphs>
  <Slides>12</Slides>
  <Notes>7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Arial</vt:lpstr>
      <vt:lpstr>Calibri</vt:lpstr>
      <vt:lpstr>Courier New</vt:lpstr>
      <vt:lpstr>Impact</vt:lpstr>
      <vt:lpstr>Segoe UI</vt:lpstr>
      <vt:lpstr>Wingdings</vt:lpstr>
      <vt:lpstr>APS106_PPTX_Theme</vt:lpstr>
      <vt:lpstr>Wordle!</vt:lpstr>
      <vt:lpstr>How did Josh Wardle store solutions?</vt:lpstr>
      <vt:lpstr>Today’s Content</vt:lpstr>
      <vt:lpstr>Feedback from Graders – Trust your gut!</vt:lpstr>
      <vt:lpstr>Feedback from Graders – Syntax is important</vt:lpstr>
      <vt:lpstr>Feedback from Graders – Keep it simple</vt:lpstr>
      <vt:lpstr>Feedback from Graders – Read carefully</vt:lpstr>
      <vt:lpstr>Marking Scheme Tips</vt:lpstr>
      <vt:lpstr>Hack Your Brain</vt:lpstr>
      <vt:lpstr>Final Tips</vt:lpstr>
      <vt:lpstr>Good Luck and Have Fun!</vt:lpstr>
      <vt:lpstr>How did Josh Wardle store solutions?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Sebastian Goodfellow</dc:creator>
  <cp:lastModifiedBy>Ben Kinsella</cp:lastModifiedBy>
  <cp:revision>188</cp:revision>
  <dcterms:created xsi:type="dcterms:W3CDTF">2021-11-03T00:49:37Z</dcterms:created>
  <dcterms:modified xsi:type="dcterms:W3CDTF">2024-06-14T13:07:17Z</dcterms:modified>
</cp:coreProperties>
</file>